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330" r:id="rId2"/>
    <p:sldId id="270" r:id="rId3"/>
    <p:sldId id="329" r:id="rId4"/>
    <p:sldId id="344" r:id="rId5"/>
    <p:sldId id="347" r:id="rId6"/>
    <p:sldId id="349" r:id="rId7"/>
    <p:sldId id="350" r:id="rId8"/>
    <p:sldId id="348" r:id="rId9"/>
    <p:sldId id="346" r:id="rId10"/>
    <p:sldId id="345" r:id="rId11"/>
    <p:sldId id="352" r:id="rId12"/>
    <p:sldId id="351" r:id="rId13"/>
    <p:sldId id="353" r:id="rId14"/>
    <p:sldId id="343" r:id="rId15"/>
    <p:sldId id="34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4660"/>
  </p:normalViewPr>
  <p:slideViewPr>
    <p:cSldViewPr snapToGrid="0">
      <p:cViewPr varScale="1">
        <p:scale>
          <a:sx n="62" d="100"/>
          <a:sy n="62" d="100"/>
        </p:scale>
        <p:origin x="84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D86EA1-1FF4-4094-B681-8409190F6AAA}" type="datetimeFigureOut">
              <a:rPr lang="en-US" smtClean="0"/>
              <a:t>4/24/2023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6D2BBE-96AE-4029-B5C2-AAA2FBD42FE2}" type="slidenum">
              <a:rPr lang="en-US" smtClean="0"/>
              <a:t>‹#›</a:t>
            </a:fld>
            <a:endParaRPr lang="en-US"/>
          </a:p>
        </p:txBody>
      </p:sp>
    </p:spTree>
    <p:extLst>
      <p:ext uri="{BB962C8B-B14F-4D97-AF65-F5344CB8AC3E}">
        <p14:creationId xmlns:p14="http://schemas.microsoft.com/office/powerpoint/2010/main" val="4277414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164100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887592"/>
            <a:ext cx="10972800" cy="1143000"/>
          </a:xfrm>
        </p:spPr>
        <p:txBody>
          <a:bodyPr/>
          <a:lstStyle/>
          <a:p>
            <a:r>
              <a:rPr lang="en-US" dirty="0"/>
              <a:t>Click to edit Master title style</a:t>
            </a:r>
          </a:p>
        </p:txBody>
      </p:sp>
      <p:sp>
        <p:nvSpPr>
          <p:cNvPr id="3" name="Content Placeholder 2"/>
          <p:cNvSpPr>
            <a:spLocks noGrp="1"/>
          </p:cNvSpPr>
          <p:nvPr>
            <p:ph idx="1"/>
          </p:nvPr>
        </p:nvSpPr>
        <p:spPr>
          <a:xfrm>
            <a:off x="609600" y="2030597"/>
            <a:ext cx="10972800" cy="409557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56297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7362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33"/>
            <a:ext cx="53848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481333"/>
            <a:ext cx="53848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DB50AF3-CC39-4C9D-BDE5-D2CB56FDD2A0}" type="datetime1">
              <a:rPr lang="en-US" smtClean="0">
                <a:solidFill>
                  <a:prstClr val="white"/>
                </a:solidFill>
              </a:rPr>
              <a:pPr/>
              <a:t>4/24/2023</a:t>
            </a:fld>
            <a:endParaRPr lang="en-US">
              <a:solidFill>
                <a:prstClr val="white"/>
              </a:solidFill>
            </a:endParaRPr>
          </a:p>
        </p:txBody>
      </p:sp>
      <p:sp>
        <p:nvSpPr>
          <p:cNvPr id="6" name="Footer Placeholder 5"/>
          <p:cNvSpPr>
            <a:spLocks noGrp="1"/>
          </p:cNvSpPr>
          <p:nvPr>
            <p:ph type="ftr" sz="quarter" idx="11"/>
          </p:nvPr>
        </p:nvSpPr>
        <p:spPr/>
        <p:txBody>
          <a:bodyPr/>
          <a:lstStyle/>
          <a:p>
            <a:r>
              <a:rPr lang="en-US">
                <a:solidFill>
                  <a:prstClr val="white"/>
                </a:solidFill>
              </a:rPr>
              <a:t>Powers of County Legislatures and Board of Health in Maryland Webinar June 25, 2012</a:t>
            </a:r>
          </a:p>
        </p:txBody>
      </p:sp>
      <p:sp>
        <p:nvSpPr>
          <p:cNvPr id="7" name="Slide Number Placeholder 6"/>
          <p:cNvSpPr>
            <a:spLocks noGrp="1"/>
          </p:cNvSpPr>
          <p:nvPr>
            <p:ph type="sldNum" sz="quarter" idx="12"/>
          </p:nvPr>
        </p:nvSpPr>
        <p:spPr/>
        <p:txBody>
          <a:bodyPr/>
          <a:lstStyle/>
          <a:p>
            <a:fld id="{4ECA9FEA-807E-4F70-AF63-2B1EE05580AD}"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28769674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5404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19382D-C057-4147-A25D-F8E4C2F5F78E}" type="datetimeFigureOut">
              <a:rPr lang="en-US" smtClean="0"/>
              <a:pPr/>
              <a:t>4/24/2023</a:t>
            </a:fld>
            <a:endParaRPr lang="en-US"/>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7C5C88E-DD74-3749-A6CB-A855C5DAE8DD}" type="slidenum">
              <a:rPr lang="en-US" smtClean="0"/>
              <a:pPr/>
              <a:t>‹#›</a:t>
            </a:fld>
            <a:endParaRPr lang="en-US"/>
          </a:p>
        </p:txBody>
      </p:sp>
    </p:spTree>
    <p:extLst>
      <p:ext uri="{BB962C8B-B14F-4D97-AF65-F5344CB8AC3E}">
        <p14:creationId xmlns:p14="http://schemas.microsoft.com/office/powerpoint/2010/main" val="2707756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ailto:btorton@law.umaryland.ed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native-land.c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BD228-BBF4-4017-AF7C-EC968C0F8F61}"/>
              </a:ext>
            </a:extLst>
          </p:cNvPr>
          <p:cNvSpPr>
            <a:spLocks noGrp="1"/>
          </p:cNvSpPr>
          <p:nvPr>
            <p:ph type="ctrTitle"/>
          </p:nvPr>
        </p:nvSpPr>
        <p:spPr>
          <a:xfrm>
            <a:off x="914400" y="1380416"/>
            <a:ext cx="10363200" cy="1470025"/>
          </a:xfrm>
        </p:spPr>
        <p:txBody>
          <a:bodyPr>
            <a:normAutofit/>
          </a:bodyPr>
          <a:lstStyle/>
          <a:p>
            <a:r>
              <a:rPr lang="en-US" sz="4000" b="1" dirty="0">
                <a:solidFill>
                  <a:srgbClr val="FF0000"/>
                </a:solidFill>
              </a:rPr>
              <a:t>Local Tobacco Grantee Meeting</a:t>
            </a:r>
          </a:p>
        </p:txBody>
      </p:sp>
      <p:sp>
        <p:nvSpPr>
          <p:cNvPr id="3" name="Subtitle 2">
            <a:extLst>
              <a:ext uri="{FF2B5EF4-FFF2-40B4-BE49-F238E27FC236}">
                <a16:creationId xmlns:a16="http://schemas.microsoft.com/office/drawing/2014/main" id="{31290004-AC48-4AB7-B8DB-7522DC2C7FB6}"/>
              </a:ext>
            </a:extLst>
          </p:cNvPr>
          <p:cNvSpPr>
            <a:spLocks noGrp="1"/>
          </p:cNvSpPr>
          <p:nvPr>
            <p:ph type="subTitle" idx="1"/>
          </p:nvPr>
        </p:nvSpPr>
        <p:spPr>
          <a:xfrm>
            <a:off x="1602769" y="2465798"/>
            <a:ext cx="8476179" cy="3154165"/>
          </a:xfrm>
        </p:spPr>
        <p:txBody>
          <a:bodyPr>
            <a:normAutofit fontScale="40000" lnSpcReduction="20000"/>
          </a:bodyPr>
          <a:lstStyle/>
          <a:p>
            <a:endParaRPr lang="en-US" dirty="0">
              <a:solidFill>
                <a:schemeClr val="tx1"/>
              </a:solidFill>
            </a:endParaRPr>
          </a:p>
          <a:p>
            <a:r>
              <a:rPr lang="en-US" sz="8600" b="1" dirty="0">
                <a:solidFill>
                  <a:schemeClr val="tx1"/>
                </a:solidFill>
              </a:rPr>
              <a:t>Legal Resource Center for Public Health Policy</a:t>
            </a:r>
          </a:p>
          <a:p>
            <a:r>
              <a:rPr lang="en-US" sz="8600" b="1">
                <a:solidFill>
                  <a:schemeClr val="tx1"/>
                </a:solidFill>
              </a:rPr>
              <a:t>April 25, </a:t>
            </a:r>
            <a:r>
              <a:rPr lang="en-US" sz="8600" b="1" dirty="0">
                <a:solidFill>
                  <a:schemeClr val="tx1"/>
                </a:solidFill>
              </a:rPr>
              <a:t>2023</a:t>
            </a:r>
          </a:p>
          <a:p>
            <a:endParaRPr lang="en-US" sz="4000" b="1" dirty="0"/>
          </a:p>
          <a:p>
            <a:r>
              <a:rPr lang="en-US" sz="5500" dirty="0"/>
              <a:t>Kathi Hoke, Executive Director</a:t>
            </a:r>
          </a:p>
          <a:p>
            <a:r>
              <a:rPr lang="en-US" sz="5500" dirty="0"/>
              <a:t>Brooke Torton, Managing Director</a:t>
            </a:r>
          </a:p>
          <a:p>
            <a:r>
              <a:rPr lang="en-US" sz="5500" dirty="0"/>
              <a:t>Blair Inniss, Deputy Director</a:t>
            </a:r>
          </a:p>
          <a:p>
            <a:endParaRPr lang="en-US" sz="4000" dirty="0"/>
          </a:p>
          <a:p>
            <a:endParaRPr lang="en-US" sz="4000" dirty="0"/>
          </a:p>
          <a:p>
            <a:endParaRPr lang="en-US" sz="4000" b="1" dirty="0"/>
          </a:p>
        </p:txBody>
      </p:sp>
    </p:spTree>
    <p:extLst>
      <p:ext uri="{BB962C8B-B14F-4D97-AF65-F5344CB8AC3E}">
        <p14:creationId xmlns:p14="http://schemas.microsoft.com/office/powerpoint/2010/main" val="2122059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FE983-BE34-7C49-C61B-AD091397E8FF}"/>
              </a:ext>
            </a:extLst>
          </p:cNvPr>
          <p:cNvSpPr>
            <a:spLocks noGrp="1"/>
          </p:cNvSpPr>
          <p:nvPr>
            <p:ph type="title"/>
          </p:nvPr>
        </p:nvSpPr>
        <p:spPr/>
        <p:txBody>
          <a:bodyPr>
            <a:normAutofit fontScale="90000"/>
          </a:bodyPr>
          <a:lstStyle/>
          <a:p>
            <a:r>
              <a:rPr lang="en-US" b="1" dirty="0">
                <a:solidFill>
                  <a:srgbClr val="FF0000"/>
                </a:solidFill>
              </a:rPr>
              <a:t>SB795: </a:t>
            </a:r>
            <a:r>
              <a:rPr lang="en-US" i="0" dirty="0">
                <a:solidFill>
                  <a:srgbClr val="FF0000"/>
                </a:solidFill>
                <a:effectLst/>
              </a:rPr>
              <a:t>Wicomico County - Alcoholic Beverages - Cigar Lounge License</a:t>
            </a:r>
            <a:br>
              <a:rPr lang="en-US" dirty="0"/>
            </a:br>
            <a:endParaRPr lang="en-US" dirty="0"/>
          </a:p>
        </p:txBody>
      </p:sp>
      <p:sp>
        <p:nvSpPr>
          <p:cNvPr id="3" name="Content Placeholder 2">
            <a:extLst>
              <a:ext uri="{FF2B5EF4-FFF2-40B4-BE49-F238E27FC236}">
                <a16:creationId xmlns:a16="http://schemas.microsoft.com/office/drawing/2014/main" id="{ED671DE7-292C-FDA7-04FB-3BBD1F22C161}"/>
              </a:ext>
            </a:extLst>
          </p:cNvPr>
          <p:cNvSpPr>
            <a:spLocks noGrp="1"/>
          </p:cNvSpPr>
          <p:nvPr>
            <p:ph idx="1"/>
          </p:nvPr>
        </p:nvSpPr>
        <p:spPr/>
        <p:txBody>
          <a:bodyPr/>
          <a:lstStyle/>
          <a:p>
            <a:r>
              <a:rPr lang="en-US" sz="1800" dirty="0">
                <a:solidFill>
                  <a:srgbClr val="FF0000"/>
                </a:solidFill>
                <a:effectLst/>
                <a:latin typeface="+mj-lt"/>
                <a:ea typeface="Times New Roman" panose="02020603050405020304" pitchFamily="18" charset="0"/>
              </a:rPr>
              <a:t>This bill would have established a cigar bar license in Wicomico County, authorizing the licensee to sell alcohol for onsite consumption and exempting holders of these licenses from the Clean Indoor Air Act by permitting indoor cigar smoking. </a:t>
            </a:r>
            <a:endParaRPr lang="en-US" dirty="0">
              <a:solidFill>
                <a:srgbClr val="FF0000"/>
              </a:solidFill>
              <a:latin typeface="+mj-lt"/>
            </a:endParaRPr>
          </a:p>
        </p:txBody>
      </p:sp>
    </p:spTree>
    <p:extLst>
      <p:ext uri="{BB962C8B-B14F-4D97-AF65-F5344CB8AC3E}">
        <p14:creationId xmlns:p14="http://schemas.microsoft.com/office/powerpoint/2010/main" val="1739720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DE46E-5A09-C736-03F1-5B7A76F6A631}"/>
              </a:ext>
            </a:extLst>
          </p:cNvPr>
          <p:cNvSpPr>
            <a:spLocks noGrp="1"/>
          </p:cNvSpPr>
          <p:nvPr>
            <p:ph type="title"/>
          </p:nvPr>
        </p:nvSpPr>
        <p:spPr/>
        <p:txBody>
          <a:bodyPr/>
          <a:lstStyle/>
          <a:p>
            <a:endParaRPr lang="en-US" b="1" dirty="0">
              <a:solidFill>
                <a:srgbClr val="FF0000"/>
              </a:solidFill>
            </a:endParaRPr>
          </a:p>
        </p:txBody>
      </p:sp>
      <p:sp>
        <p:nvSpPr>
          <p:cNvPr id="3" name="Content Placeholder 2">
            <a:extLst>
              <a:ext uri="{FF2B5EF4-FFF2-40B4-BE49-F238E27FC236}">
                <a16:creationId xmlns:a16="http://schemas.microsoft.com/office/drawing/2014/main" id="{E2E9CC7C-3C16-E6E7-D501-21555CABCE2B}"/>
              </a:ext>
            </a:extLst>
          </p:cNvPr>
          <p:cNvSpPr>
            <a:spLocks noGrp="1"/>
          </p:cNvSpPr>
          <p:nvPr>
            <p:ph idx="1"/>
          </p:nvPr>
        </p:nvSpPr>
        <p:spPr/>
        <p:txBody>
          <a:bodyPr/>
          <a:lstStyle/>
          <a:p>
            <a:endParaRPr lang="en-US" b="0" i="0" dirty="0">
              <a:solidFill>
                <a:srgbClr val="000000"/>
              </a:solidFill>
              <a:effectLst/>
              <a:latin typeface="WordVisi_MSFontService"/>
            </a:endParaRPr>
          </a:p>
          <a:p>
            <a:pPr marL="0" indent="0" algn="ctr">
              <a:buNone/>
            </a:pPr>
            <a:r>
              <a:rPr lang="en-US" sz="4800" b="1" dirty="0">
                <a:solidFill>
                  <a:srgbClr val="FF0000"/>
                </a:solidFill>
                <a:latin typeface="+mj-lt"/>
                <a:cs typeface="AngsanaUPC" panose="020B0502040204020203" pitchFamily="18" charset="-34"/>
              </a:rPr>
              <a:t>Q&amp;A </a:t>
            </a:r>
          </a:p>
        </p:txBody>
      </p:sp>
    </p:spTree>
    <p:extLst>
      <p:ext uri="{BB962C8B-B14F-4D97-AF65-F5344CB8AC3E}">
        <p14:creationId xmlns:p14="http://schemas.microsoft.com/office/powerpoint/2010/main" val="3292695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D9881-C8B7-794D-CF58-88CC1B8136C5}"/>
              </a:ext>
            </a:extLst>
          </p:cNvPr>
          <p:cNvSpPr>
            <a:spLocks noGrp="1"/>
          </p:cNvSpPr>
          <p:nvPr>
            <p:ph type="title"/>
          </p:nvPr>
        </p:nvSpPr>
        <p:spPr/>
        <p:txBody>
          <a:bodyPr/>
          <a:lstStyle/>
          <a:p>
            <a:r>
              <a:rPr lang="en-US" b="1" dirty="0">
                <a:solidFill>
                  <a:srgbClr val="FF0000"/>
                </a:solidFill>
              </a:rPr>
              <a:t>Cannabis FAQ</a:t>
            </a:r>
          </a:p>
        </p:txBody>
      </p:sp>
      <p:sp>
        <p:nvSpPr>
          <p:cNvPr id="3" name="Content Placeholder 2">
            <a:extLst>
              <a:ext uri="{FF2B5EF4-FFF2-40B4-BE49-F238E27FC236}">
                <a16:creationId xmlns:a16="http://schemas.microsoft.com/office/drawing/2014/main" id="{06C40A1E-D7CD-B485-1A5C-8BB58968A244}"/>
              </a:ext>
            </a:extLst>
          </p:cNvPr>
          <p:cNvSpPr>
            <a:spLocks noGrp="1"/>
          </p:cNvSpPr>
          <p:nvPr>
            <p:ph idx="1"/>
          </p:nvPr>
        </p:nvSpPr>
        <p:spPr>
          <a:xfrm>
            <a:off x="609600" y="1705511"/>
            <a:ext cx="10972800" cy="4420658"/>
          </a:xfrm>
        </p:spPr>
        <p:txBody>
          <a:bodyPr>
            <a:normAutofit fontScale="62500" lnSpcReduction="20000"/>
          </a:bodyPr>
          <a:lstStyle/>
          <a:p>
            <a:r>
              <a:rPr lang="en-US" b="1" dirty="0"/>
              <a:t>Enforcement</a:t>
            </a:r>
          </a:p>
          <a:p>
            <a:pPr lvl="1"/>
            <a:r>
              <a:rPr lang="en-US" sz="2200" dirty="0"/>
              <a:t>MMCC retains sole authority; ATC has limited role </a:t>
            </a:r>
          </a:p>
          <a:p>
            <a:pPr marL="342900" lvl="1" indent="0">
              <a:buNone/>
            </a:pPr>
            <a:endParaRPr lang="en-US" b="1" dirty="0"/>
          </a:p>
          <a:p>
            <a:r>
              <a:rPr lang="en-US" b="1" dirty="0"/>
              <a:t>Local control (consumption sites v. dispensaries) </a:t>
            </a:r>
          </a:p>
          <a:p>
            <a:pPr lvl="1"/>
            <a:r>
              <a:rPr lang="en-US" sz="2200" dirty="0"/>
              <a:t>Dispensaries= minimal local control</a:t>
            </a:r>
          </a:p>
          <a:p>
            <a:pPr lvl="1"/>
            <a:r>
              <a:rPr lang="en-US" sz="2200" dirty="0"/>
              <a:t>Consumption sites= yes local control </a:t>
            </a:r>
          </a:p>
          <a:p>
            <a:pPr lvl="1"/>
            <a:endParaRPr lang="en-US" dirty="0"/>
          </a:p>
          <a:p>
            <a:r>
              <a:rPr lang="en-US" b="1" dirty="0"/>
              <a:t>Clean Indoor Air Act</a:t>
            </a:r>
          </a:p>
          <a:p>
            <a:pPr lvl="1"/>
            <a:r>
              <a:rPr lang="en-US" sz="2200" dirty="0"/>
              <a:t>No smoking marijuana at consumption sites or other public places.</a:t>
            </a:r>
          </a:p>
          <a:p>
            <a:pPr marL="342900" lvl="1" indent="0">
              <a:buNone/>
            </a:pPr>
            <a:endParaRPr lang="en-US" b="1" dirty="0"/>
          </a:p>
          <a:p>
            <a:r>
              <a:rPr lang="en-US" b="1" i="0" dirty="0">
                <a:solidFill>
                  <a:srgbClr val="000000"/>
                </a:solidFill>
                <a:effectLst/>
                <a:latin typeface="WordVisi_MSFontService"/>
              </a:rPr>
              <a:t>Prohibited products</a:t>
            </a:r>
          </a:p>
          <a:p>
            <a:pPr lvl="1"/>
            <a:r>
              <a:rPr lang="en-US" sz="2200" dirty="0">
                <a:solidFill>
                  <a:srgbClr val="000000"/>
                </a:solidFill>
                <a:latin typeface="WordVisi_MSFontService"/>
              </a:rPr>
              <a:t>Report to MMCC! </a:t>
            </a:r>
          </a:p>
          <a:p>
            <a:pPr lvl="1"/>
            <a:r>
              <a:rPr lang="en-US" sz="2200" b="0" i="0" dirty="0">
                <a:solidFill>
                  <a:srgbClr val="000000"/>
                </a:solidFill>
                <a:effectLst/>
                <a:latin typeface="WordVisi_MSFontService"/>
              </a:rPr>
              <a:t>Hemp-derived products (i.e. Delta 8/Delta 9 pens) with .5 mg of THC/serving </a:t>
            </a:r>
            <a:r>
              <a:rPr lang="en-US" sz="2200" dirty="0">
                <a:solidFill>
                  <a:srgbClr val="000000"/>
                </a:solidFill>
                <a:latin typeface="WordVisi_MSFontService"/>
              </a:rPr>
              <a:t>or more are not permitted under the new law. </a:t>
            </a:r>
          </a:p>
          <a:p>
            <a:pPr lvl="1"/>
            <a:r>
              <a:rPr lang="en-US" sz="2200" dirty="0">
                <a:solidFill>
                  <a:srgbClr val="000000"/>
                </a:solidFill>
                <a:latin typeface="WordVisi_MSFontService"/>
              </a:rPr>
              <a:t>CBD product restrictions </a:t>
            </a:r>
          </a:p>
          <a:p>
            <a:pPr marL="342900" lvl="1" indent="0">
              <a:buNone/>
            </a:pPr>
            <a:endParaRPr lang="en-US" b="0" i="0" dirty="0">
              <a:solidFill>
                <a:srgbClr val="000000"/>
              </a:solidFill>
              <a:effectLst/>
              <a:latin typeface="WordVisi_MSFontService"/>
            </a:endParaRPr>
          </a:p>
          <a:p>
            <a:r>
              <a:rPr lang="en-US" b="1" i="0" dirty="0">
                <a:solidFill>
                  <a:srgbClr val="000000"/>
                </a:solidFill>
                <a:effectLst/>
                <a:latin typeface="WordVisi_MSFontService"/>
              </a:rPr>
              <a:t>Taxation </a:t>
            </a:r>
          </a:p>
          <a:p>
            <a:pPr lvl="1"/>
            <a:r>
              <a:rPr lang="en-US" sz="2200" i="0" dirty="0">
                <a:solidFill>
                  <a:srgbClr val="000000"/>
                </a:solidFill>
                <a:effectLst/>
                <a:latin typeface="WordVisi_MSFontService"/>
              </a:rPr>
              <a:t>Locals may not impose taxes </a:t>
            </a:r>
          </a:p>
          <a:p>
            <a:pPr lvl="1"/>
            <a:r>
              <a:rPr lang="en-US" sz="2200" dirty="0">
                <a:solidFill>
                  <a:srgbClr val="000000"/>
                </a:solidFill>
                <a:latin typeface="WordVisi_MSFontService"/>
              </a:rPr>
              <a:t>9% state tax rate</a:t>
            </a:r>
          </a:p>
          <a:p>
            <a:pPr lvl="1"/>
            <a:r>
              <a:rPr lang="en-US" sz="2200" b="0" i="0" dirty="0">
                <a:solidFill>
                  <a:srgbClr val="000000"/>
                </a:solidFill>
                <a:effectLst/>
                <a:latin typeface="WordVisi_MSFontService"/>
              </a:rPr>
              <a:t>5% to counties and will be allocated based on revenue collected for each county</a:t>
            </a:r>
          </a:p>
          <a:p>
            <a:pPr lvl="1"/>
            <a:r>
              <a:rPr lang="en-US" sz="2200" b="0" i="0" dirty="0">
                <a:solidFill>
                  <a:srgbClr val="000000"/>
                </a:solidFill>
                <a:effectLst/>
                <a:latin typeface="WordVisi_MSFontService"/>
              </a:rPr>
              <a:t>An additional 5% to the public health fund </a:t>
            </a:r>
          </a:p>
        </p:txBody>
      </p:sp>
    </p:spTree>
    <p:extLst>
      <p:ext uri="{BB962C8B-B14F-4D97-AF65-F5344CB8AC3E}">
        <p14:creationId xmlns:p14="http://schemas.microsoft.com/office/powerpoint/2010/main" val="2681395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EFC8E-B96F-B807-BA9B-5CA1817BB744}"/>
              </a:ext>
            </a:extLst>
          </p:cNvPr>
          <p:cNvSpPr>
            <a:spLocks noGrp="1"/>
          </p:cNvSpPr>
          <p:nvPr>
            <p:ph type="title"/>
          </p:nvPr>
        </p:nvSpPr>
        <p:spPr/>
        <p:txBody>
          <a:bodyPr/>
          <a:lstStyle/>
          <a:p>
            <a:endParaRPr lang="en-US" b="1" dirty="0">
              <a:solidFill>
                <a:srgbClr val="FF0000"/>
              </a:solidFill>
            </a:endParaRPr>
          </a:p>
        </p:txBody>
      </p:sp>
      <p:sp>
        <p:nvSpPr>
          <p:cNvPr id="3" name="Content Placeholder 2">
            <a:extLst>
              <a:ext uri="{FF2B5EF4-FFF2-40B4-BE49-F238E27FC236}">
                <a16:creationId xmlns:a16="http://schemas.microsoft.com/office/drawing/2014/main" id="{860AD39C-6F50-4D74-4875-A1F2599F00BA}"/>
              </a:ext>
            </a:extLst>
          </p:cNvPr>
          <p:cNvSpPr>
            <a:spLocks noGrp="1"/>
          </p:cNvSpPr>
          <p:nvPr>
            <p:ph idx="1"/>
          </p:nvPr>
        </p:nvSpPr>
        <p:spPr/>
        <p:txBody>
          <a:bodyPr>
            <a:normAutofit/>
          </a:bodyPr>
          <a:lstStyle/>
          <a:p>
            <a:pPr marL="0" indent="0" algn="ctr">
              <a:buNone/>
            </a:pPr>
            <a:r>
              <a:rPr lang="en-US" sz="4000" b="1" dirty="0">
                <a:solidFill>
                  <a:srgbClr val="FF0000"/>
                </a:solidFill>
              </a:rPr>
              <a:t>Needs Assessment Discussion</a:t>
            </a:r>
            <a:endParaRPr lang="en-US" sz="4000" dirty="0"/>
          </a:p>
        </p:txBody>
      </p:sp>
    </p:spTree>
    <p:extLst>
      <p:ext uri="{BB962C8B-B14F-4D97-AF65-F5344CB8AC3E}">
        <p14:creationId xmlns:p14="http://schemas.microsoft.com/office/powerpoint/2010/main" val="4203120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B6ED2-127A-41A3-9F8E-62FF7B972498}"/>
              </a:ext>
            </a:extLst>
          </p:cNvPr>
          <p:cNvSpPr>
            <a:spLocks noGrp="1"/>
          </p:cNvSpPr>
          <p:nvPr>
            <p:ph type="title"/>
          </p:nvPr>
        </p:nvSpPr>
        <p:spPr/>
        <p:txBody>
          <a:bodyPr/>
          <a:lstStyle/>
          <a:p>
            <a:r>
              <a:rPr lang="en-US" b="1" dirty="0">
                <a:solidFill>
                  <a:srgbClr val="FF0000"/>
                </a:solidFill>
              </a:rPr>
              <a:t>Announcements</a:t>
            </a:r>
          </a:p>
        </p:txBody>
      </p:sp>
      <p:sp>
        <p:nvSpPr>
          <p:cNvPr id="3" name="Content Placeholder 2">
            <a:extLst>
              <a:ext uri="{FF2B5EF4-FFF2-40B4-BE49-F238E27FC236}">
                <a16:creationId xmlns:a16="http://schemas.microsoft.com/office/drawing/2014/main" id="{449E54D2-456A-4980-A766-FC7CECBAEB3D}"/>
              </a:ext>
            </a:extLst>
          </p:cNvPr>
          <p:cNvSpPr>
            <a:spLocks noGrp="1"/>
          </p:cNvSpPr>
          <p:nvPr>
            <p:ph idx="1"/>
          </p:nvPr>
        </p:nvSpPr>
        <p:spPr/>
        <p:txBody>
          <a:bodyPr>
            <a:normAutofit/>
          </a:bodyPr>
          <a:lstStyle/>
          <a:p>
            <a:pPr marL="0" indent="0">
              <a:buNone/>
            </a:pPr>
            <a:r>
              <a:rPr lang="en-US" sz="3600" dirty="0"/>
              <a:t>7</a:t>
            </a:r>
            <a:r>
              <a:rPr lang="en-US" sz="3600" baseline="30000" dirty="0"/>
              <a:t>th</a:t>
            </a:r>
            <a:r>
              <a:rPr lang="en-US" sz="3600" dirty="0"/>
              <a:t> Annual Conference: June 1</a:t>
            </a:r>
            <a:r>
              <a:rPr lang="en-US" sz="3600" baseline="30000" dirty="0"/>
              <a:t>st</a:t>
            </a:r>
            <a:r>
              <a:rPr lang="en-US" sz="3600" dirty="0"/>
              <a:t> at the Doubletree BWI</a:t>
            </a:r>
          </a:p>
          <a:p>
            <a:pPr marL="0" indent="0">
              <a:buNone/>
            </a:pPr>
            <a:r>
              <a:rPr lang="en-US" sz="3600" dirty="0"/>
              <a:t>Joan Stine Award Nominations</a:t>
            </a:r>
          </a:p>
          <a:p>
            <a:pPr marL="0" indent="0">
              <a:buNone/>
            </a:pPr>
            <a:r>
              <a:rPr lang="en-US" sz="3600" dirty="0"/>
              <a:t>Local Tobacco Enforcement Programs: contact information requests </a:t>
            </a:r>
          </a:p>
        </p:txBody>
      </p:sp>
    </p:spTree>
    <p:extLst>
      <p:ext uri="{BB962C8B-B14F-4D97-AF65-F5344CB8AC3E}">
        <p14:creationId xmlns:p14="http://schemas.microsoft.com/office/powerpoint/2010/main" val="3586534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00E10-F871-43CF-B4BF-0B4ADAF11564}"/>
              </a:ext>
            </a:extLst>
          </p:cNvPr>
          <p:cNvSpPr>
            <a:spLocks noGrp="1"/>
          </p:cNvSpPr>
          <p:nvPr>
            <p:ph type="title"/>
          </p:nvPr>
        </p:nvSpPr>
        <p:spPr/>
        <p:txBody>
          <a:bodyPr/>
          <a:lstStyle/>
          <a:p>
            <a:r>
              <a:rPr lang="en-US" b="1" dirty="0">
                <a:solidFill>
                  <a:srgbClr val="FF0000"/>
                </a:solidFill>
              </a:rPr>
              <a:t>Questions?</a:t>
            </a:r>
          </a:p>
        </p:txBody>
      </p:sp>
      <p:sp>
        <p:nvSpPr>
          <p:cNvPr id="3" name="Content Placeholder 2">
            <a:extLst>
              <a:ext uri="{FF2B5EF4-FFF2-40B4-BE49-F238E27FC236}">
                <a16:creationId xmlns:a16="http://schemas.microsoft.com/office/drawing/2014/main" id="{BF6DB49B-E39D-4B03-8639-ADC9654DF1A5}"/>
              </a:ext>
            </a:extLst>
          </p:cNvPr>
          <p:cNvSpPr>
            <a:spLocks noGrp="1"/>
          </p:cNvSpPr>
          <p:nvPr>
            <p:ph idx="1"/>
          </p:nvPr>
        </p:nvSpPr>
        <p:spPr/>
        <p:txBody>
          <a:bodyPr/>
          <a:lstStyle/>
          <a:p>
            <a:pPr marL="0" indent="0">
              <a:buNone/>
            </a:pPr>
            <a:r>
              <a:rPr lang="en-US" dirty="0">
                <a:hlinkClick r:id="rId2"/>
              </a:rPr>
              <a:t>btorton@law.umaryland.edu</a:t>
            </a:r>
            <a:endParaRPr lang="en-US" dirty="0"/>
          </a:p>
          <a:p>
            <a:pPr marL="0" indent="0">
              <a:buNone/>
            </a:pPr>
            <a:r>
              <a:rPr lang="en-US" dirty="0"/>
              <a:t>(410) 706-5993 </a:t>
            </a:r>
          </a:p>
        </p:txBody>
      </p:sp>
    </p:spTree>
    <p:extLst>
      <p:ext uri="{BB962C8B-B14F-4D97-AF65-F5344CB8AC3E}">
        <p14:creationId xmlns:p14="http://schemas.microsoft.com/office/powerpoint/2010/main" val="979087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spcBef>
                <a:spcPts val="0"/>
              </a:spcBef>
              <a:buNone/>
            </a:pPr>
            <a:r>
              <a:rPr lang="en-US" sz="1800" dirty="0">
                <a:solidFill>
                  <a:srgbClr val="000000"/>
                </a:solidFill>
                <a:latin typeface="+mj-lt"/>
                <a:ea typeface="Calibri" panose="020F0502020204030204" pitchFamily="34" charset="0"/>
                <a:cs typeface="Times New Roman" panose="02020603050405020304" pitchFamily="18" charset="0"/>
              </a:rPr>
              <a:t>We humbly acknowledge that we are convening on the ancestral </a:t>
            </a:r>
            <a:r>
              <a:rPr lang="en-US" sz="1800" dirty="0">
                <a:solidFill>
                  <a:srgbClr val="000000"/>
                </a:solidFill>
                <a:latin typeface="+mj-lt"/>
                <a:ea typeface="Times New Roman" panose="02020603050405020304" pitchFamily="18" charset="0"/>
                <a:cs typeface="Times New Roman" panose="02020603050405020304" pitchFamily="18" charset="0"/>
              </a:rPr>
              <a:t>lands of the Piscataway, </a:t>
            </a:r>
            <a:r>
              <a:rPr lang="en-US" sz="1800" dirty="0" err="1">
                <a:solidFill>
                  <a:srgbClr val="000000"/>
                </a:solidFill>
                <a:latin typeface="+mj-lt"/>
                <a:ea typeface="Times New Roman" panose="02020603050405020304" pitchFamily="18" charset="0"/>
                <a:cs typeface="Times New Roman" panose="02020603050405020304" pitchFamily="18" charset="0"/>
              </a:rPr>
              <a:t>Nentego</a:t>
            </a:r>
            <a:r>
              <a:rPr lang="en-US" sz="1800" dirty="0">
                <a:solidFill>
                  <a:srgbClr val="000000"/>
                </a:solidFill>
                <a:latin typeface="+mj-lt"/>
                <a:ea typeface="Times New Roman" panose="02020603050405020304" pitchFamily="18" charset="0"/>
                <a:cs typeface="Times New Roman" panose="02020603050405020304" pitchFamily="18" charset="0"/>
              </a:rPr>
              <a:t> (Nanticoke), and Susquehannock peoples in Baltimore City. We wish to pay our respects to the elders and past and present citizens of these tribes. We strive to hold space and value the perspectives that these nations share regarding their histories, cultures, and traditions.</a:t>
            </a:r>
            <a:endParaRPr lang="en-US" sz="1800" dirty="0">
              <a:latin typeface="+mj-lt"/>
              <a:ea typeface="Calibri" panose="020F0502020204030204" pitchFamily="34" charset="0"/>
              <a:cs typeface="Times New Roman" panose="02020603050405020304" pitchFamily="18" charset="0"/>
            </a:endParaRPr>
          </a:p>
          <a:p>
            <a:pPr marL="0" indent="0">
              <a:spcBef>
                <a:spcPts val="0"/>
              </a:spcBef>
              <a:buNone/>
            </a:pPr>
            <a:r>
              <a:rPr lang="en-US" sz="1800" dirty="0">
                <a:solidFill>
                  <a:srgbClr val="000000"/>
                </a:solidFill>
                <a:latin typeface="+mj-lt"/>
                <a:ea typeface="Times New Roman" panose="02020603050405020304" pitchFamily="18" charset="0"/>
                <a:cs typeface="Times New Roman" panose="02020603050405020304" pitchFamily="18" charset="0"/>
              </a:rPr>
              <a:t> </a:t>
            </a:r>
            <a:endParaRPr lang="en-US" sz="1800" dirty="0">
              <a:latin typeface="+mj-lt"/>
              <a:ea typeface="Calibri" panose="020F0502020204030204" pitchFamily="34" charset="0"/>
              <a:cs typeface="Times New Roman" panose="02020603050405020304" pitchFamily="18" charset="0"/>
            </a:endParaRPr>
          </a:p>
          <a:p>
            <a:pPr marL="0" indent="0">
              <a:spcBef>
                <a:spcPts val="0"/>
              </a:spcBef>
              <a:buNone/>
            </a:pPr>
            <a:r>
              <a:rPr lang="en-US" sz="1800" dirty="0">
                <a:solidFill>
                  <a:srgbClr val="000000"/>
                </a:solidFill>
                <a:latin typeface="+mj-lt"/>
                <a:ea typeface="Times New Roman" panose="02020603050405020304" pitchFamily="18" charset="0"/>
                <a:cs typeface="Times New Roman" panose="02020603050405020304" pitchFamily="18" charset="0"/>
              </a:rPr>
              <a:t>We also acknowledge the land stolen from these nations, whether through colonization, broken treaties, forced removal and/or genocide and their inherent right to self-determination. </a:t>
            </a:r>
            <a:r>
              <a:rPr lang="en-US" sz="1800" u="sng" dirty="0">
                <a:solidFill>
                  <a:srgbClr val="000000"/>
                </a:solidFill>
                <a:latin typeface="+mj-lt"/>
                <a:ea typeface="Calibri" panose="020F0502020204030204" pitchFamily="34" charset="0"/>
                <a:cs typeface="Times New Roman" panose="02020603050405020304" pitchFamily="18" charset="0"/>
              </a:rPr>
              <a:t>May this digital space serve as one moment among many for ending anti-Black racism, modern colonialism, and white supremacy and for creating equitable relations that honor and heal communities and the land.</a:t>
            </a:r>
            <a:r>
              <a:rPr lang="en-US" sz="1800" dirty="0">
                <a:latin typeface="+mj-lt"/>
                <a:ea typeface="Calibri" panose="020F0502020204030204" pitchFamily="34" charset="0"/>
                <a:cs typeface="Times New Roman" panose="02020603050405020304" pitchFamily="18" charset="0"/>
              </a:rPr>
              <a:t> </a:t>
            </a:r>
          </a:p>
          <a:p>
            <a:pPr marL="0" indent="0">
              <a:spcBef>
                <a:spcPts val="0"/>
              </a:spcBef>
              <a:buNone/>
            </a:pPr>
            <a:r>
              <a:rPr lang="en-US" sz="1800" dirty="0">
                <a:solidFill>
                  <a:srgbClr val="000000"/>
                </a:solidFill>
                <a:latin typeface="+mj-lt"/>
                <a:ea typeface="Times New Roman" panose="02020603050405020304" pitchFamily="18" charset="0"/>
                <a:cs typeface="Times New Roman" panose="02020603050405020304" pitchFamily="18" charset="0"/>
              </a:rPr>
              <a:t> </a:t>
            </a:r>
            <a:endParaRPr lang="en-US" sz="1800" dirty="0">
              <a:latin typeface="+mj-lt"/>
              <a:ea typeface="Calibri" panose="020F0502020204030204" pitchFamily="34" charset="0"/>
              <a:cs typeface="Times New Roman" panose="02020603050405020304" pitchFamily="18" charset="0"/>
            </a:endParaRPr>
          </a:p>
          <a:p>
            <a:pPr marL="0" indent="0">
              <a:spcBef>
                <a:spcPts val="0"/>
              </a:spcBef>
              <a:buNone/>
            </a:pPr>
            <a:r>
              <a:rPr lang="en-US" sz="1800" dirty="0">
                <a:solidFill>
                  <a:srgbClr val="000000"/>
                </a:solidFill>
                <a:latin typeface="+mj-lt"/>
                <a:ea typeface="Times New Roman" panose="02020603050405020304" pitchFamily="18" charset="0"/>
                <a:cs typeface="Times New Roman" panose="02020603050405020304" pitchFamily="18" charset="0"/>
              </a:rPr>
              <a:t> </a:t>
            </a:r>
            <a:endParaRPr lang="en-US" sz="1800" dirty="0">
              <a:latin typeface="+mj-lt"/>
              <a:ea typeface="Calibri" panose="020F0502020204030204" pitchFamily="34" charset="0"/>
              <a:cs typeface="Times New Roman" panose="02020603050405020304" pitchFamily="18" charset="0"/>
            </a:endParaRPr>
          </a:p>
          <a:p>
            <a:pPr marL="0" indent="0">
              <a:spcBef>
                <a:spcPts val="0"/>
              </a:spcBef>
              <a:buNone/>
            </a:pPr>
            <a:r>
              <a:rPr lang="en-US" sz="1800" u="sng" dirty="0">
                <a:solidFill>
                  <a:srgbClr val="0563C1"/>
                </a:solidFill>
                <a:latin typeface="+mj-lt"/>
                <a:ea typeface="Calibri" panose="020F0502020204030204" pitchFamily="34" charset="0"/>
                <a:cs typeface="Times New Roman" panose="02020603050405020304" pitchFamily="18" charset="0"/>
                <a:hlinkClick r:id="rId2"/>
              </a:rPr>
              <a:t>https://native-land.ca/</a:t>
            </a:r>
            <a:r>
              <a:rPr lang="en-US" sz="1800" dirty="0">
                <a:latin typeface="+mj-lt"/>
                <a:ea typeface="Calibri" panose="020F0502020204030204" pitchFamily="34"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109728" indent="0">
              <a:buNone/>
            </a:pPr>
            <a:endParaRPr lang="en-US" dirty="0"/>
          </a:p>
          <a:p>
            <a:pPr marL="109728" indent="0">
              <a:buNone/>
            </a:pPr>
            <a:endParaRPr lang="en-US" dirty="0"/>
          </a:p>
        </p:txBody>
      </p:sp>
      <p:sp>
        <p:nvSpPr>
          <p:cNvPr id="3" name="Title 2"/>
          <p:cNvSpPr>
            <a:spLocks noGrp="1"/>
          </p:cNvSpPr>
          <p:nvPr>
            <p:ph type="title"/>
          </p:nvPr>
        </p:nvSpPr>
        <p:spPr/>
        <p:txBody>
          <a:bodyPr/>
          <a:lstStyle/>
          <a:p>
            <a:pPr algn="ctr"/>
            <a:r>
              <a:rPr lang="en-US" b="1" dirty="0">
                <a:solidFill>
                  <a:srgbClr val="FF0000"/>
                </a:solidFill>
              </a:rPr>
              <a:t>Tribal Land Acknowledgment</a:t>
            </a:r>
          </a:p>
        </p:txBody>
      </p:sp>
    </p:spTree>
    <p:extLst>
      <p:ext uri="{BB962C8B-B14F-4D97-AF65-F5344CB8AC3E}">
        <p14:creationId xmlns:p14="http://schemas.microsoft.com/office/powerpoint/2010/main" val="3485007979"/>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703D4-325B-47CB-835F-A603A7E9BA82}"/>
              </a:ext>
            </a:extLst>
          </p:cNvPr>
          <p:cNvSpPr>
            <a:spLocks noGrp="1"/>
          </p:cNvSpPr>
          <p:nvPr>
            <p:ph type="title"/>
          </p:nvPr>
        </p:nvSpPr>
        <p:spPr>
          <a:xfrm>
            <a:off x="609600" y="260869"/>
            <a:ext cx="10972800" cy="1143000"/>
          </a:xfrm>
        </p:spPr>
        <p:txBody>
          <a:bodyPr/>
          <a:lstStyle/>
          <a:p>
            <a:r>
              <a:rPr lang="en-US" b="1" dirty="0">
                <a:solidFill>
                  <a:srgbClr val="FF0000"/>
                </a:solidFill>
              </a:rPr>
              <a:t>Agenda</a:t>
            </a:r>
          </a:p>
        </p:txBody>
      </p:sp>
      <p:sp>
        <p:nvSpPr>
          <p:cNvPr id="3" name="Content Placeholder 2">
            <a:extLst>
              <a:ext uri="{FF2B5EF4-FFF2-40B4-BE49-F238E27FC236}">
                <a16:creationId xmlns:a16="http://schemas.microsoft.com/office/drawing/2014/main" id="{8A286331-117C-46B8-BD14-1B978C635271}"/>
              </a:ext>
            </a:extLst>
          </p:cNvPr>
          <p:cNvSpPr>
            <a:spLocks noGrp="1"/>
          </p:cNvSpPr>
          <p:nvPr>
            <p:ph idx="1"/>
          </p:nvPr>
        </p:nvSpPr>
        <p:spPr>
          <a:xfrm>
            <a:off x="609600" y="1068513"/>
            <a:ext cx="10972800" cy="5057656"/>
          </a:xfrm>
        </p:spPr>
        <p:txBody>
          <a:bodyPr>
            <a:normAutofit/>
          </a:bodyPr>
          <a:lstStyle/>
          <a:p>
            <a:pPr marL="657225" indent="-342900">
              <a:lnSpc>
                <a:spcPct val="115000"/>
              </a:lnSpc>
              <a:spcBef>
                <a:spcPts val="0"/>
              </a:spcBef>
            </a:pPr>
            <a:endParaRPr lang="en-US" sz="30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pic>
        <p:nvPicPr>
          <p:cNvPr id="6" name="Picture 5">
            <a:extLst>
              <a:ext uri="{FF2B5EF4-FFF2-40B4-BE49-F238E27FC236}">
                <a16:creationId xmlns:a16="http://schemas.microsoft.com/office/drawing/2014/main" id="{0FEBC66B-584F-2503-F1F9-922C81556DFE}"/>
              </a:ext>
            </a:extLst>
          </p:cNvPr>
          <p:cNvPicPr>
            <a:picLocks noChangeAspect="1"/>
          </p:cNvPicPr>
          <p:nvPr/>
        </p:nvPicPr>
        <p:blipFill>
          <a:blip r:embed="rId2"/>
          <a:stretch>
            <a:fillRect/>
          </a:stretch>
        </p:blipFill>
        <p:spPr>
          <a:xfrm>
            <a:off x="3153476" y="1209863"/>
            <a:ext cx="5885048" cy="4916306"/>
          </a:xfrm>
          <a:prstGeom prst="rect">
            <a:avLst/>
          </a:prstGeom>
        </p:spPr>
      </p:pic>
    </p:spTree>
    <p:extLst>
      <p:ext uri="{BB962C8B-B14F-4D97-AF65-F5344CB8AC3E}">
        <p14:creationId xmlns:p14="http://schemas.microsoft.com/office/powerpoint/2010/main" val="2687185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62F7A-E1D3-9620-4D9D-21EDD5E0BAE4}"/>
              </a:ext>
            </a:extLst>
          </p:cNvPr>
          <p:cNvSpPr>
            <a:spLocks noGrp="1"/>
          </p:cNvSpPr>
          <p:nvPr>
            <p:ph type="title"/>
          </p:nvPr>
        </p:nvSpPr>
        <p:spPr/>
        <p:txBody>
          <a:bodyPr/>
          <a:lstStyle/>
          <a:p>
            <a:r>
              <a:rPr lang="en-US" b="1" dirty="0">
                <a:solidFill>
                  <a:srgbClr val="FF0000"/>
                </a:solidFill>
              </a:rPr>
              <a:t>Legislative Updates</a:t>
            </a:r>
          </a:p>
        </p:txBody>
      </p:sp>
      <p:sp>
        <p:nvSpPr>
          <p:cNvPr id="3" name="Content Placeholder 2">
            <a:extLst>
              <a:ext uri="{FF2B5EF4-FFF2-40B4-BE49-F238E27FC236}">
                <a16:creationId xmlns:a16="http://schemas.microsoft.com/office/drawing/2014/main" id="{FB2D45B3-4A05-605C-36B5-6F61FDED5B26}"/>
              </a:ext>
            </a:extLst>
          </p:cNvPr>
          <p:cNvSpPr>
            <a:spLocks noGrp="1"/>
          </p:cNvSpPr>
          <p:nvPr>
            <p:ph idx="1"/>
          </p:nvPr>
        </p:nvSpPr>
        <p:spPr/>
        <p:txBody>
          <a:bodyPr>
            <a:normAutofit/>
          </a:bodyPr>
          <a:lstStyle/>
          <a:p>
            <a:r>
              <a:rPr lang="en-US" b="1" dirty="0"/>
              <a:t>HB315/SB817</a:t>
            </a:r>
            <a:r>
              <a:rPr lang="en-US" dirty="0"/>
              <a:t>: </a:t>
            </a:r>
            <a:r>
              <a:rPr lang="en-US" i="0" dirty="0">
                <a:effectLst/>
              </a:rPr>
              <a:t>Multifamily Dwellings - Smoking Policies</a:t>
            </a:r>
          </a:p>
          <a:p>
            <a:r>
              <a:rPr lang="en-US" b="1" dirty="0"/>
              <a:t>HB777/SB541</a:t>
            </a:r>
            <a:r>
              <a:rPr lang="en-US" dirty="0"/>
              <a:t>: </a:t>
            </a:r>
            <a:r>
              <a:rPr lang="en-US" i="0" dirty="0">
                <a:effectLst/>
              </a:rPr>
              <a:t>Cigarettes - Wholesalers - Disclosure of Information</a:t>
            </a:r>
          </a:p>
          <a:p>
            <a:r>
              <a:rPr lang="en-US" b="1" dirty="0"/>
              <a:t>HB1000</a:t>
            </a:r>
            <a:r>
              <a:rPr lang="en-US" dirty="0"/>
              <a:t>: </a:t>
            </a:r>
            <a:r>
              <a:rPr lang="en-US" i="0" dirty="0">
                <a:effectLst/>
              </a:rPr>
              <a:t>Alcohol and Tobacco Commission – Updates</a:t>
            </a:r>
            <a:r>
              <a:rPr lang="en-US" dirty="0"/>
              <a:t> </a:t>
            </a:r>
          </a:p>
          <a:p>
            <a:r>
              <a:rPr lang="en-US" b="1" dirty="0"/>
              <a:t>HB321: </a:t>
            </a:r>
            <a:r>
              <a:rPr lang="en-US" i="0" dirty="0">
                <a:effectLst/>
              </a:rPr>
              <a:t>Cigarette Restitution Fund - Payments for Sale and Marketing of Electronic Smoking Devices – Use</a:t>
            </a:r>
            <a:endParaRPr lang="en-US" dirty="0"/>
          </a:p>
          <a:p>
            <a:r>
              <a:rPr lang="en-US" b="1" dirty="0"/>
              <a:t>SB259: </a:t>
            </a:r>
            <a:r>
              <a:rPr lang="en-US" i="0" dirty="0">
                <a:effectLst/>
              </a:rPr>
              <a:t>Business Regulation - Flavored Tobacco Products - Prohibition </a:t>
            </a:r>
          </a:p>
          <a:p>
            <a:r>
              <a:rPr lang="en-US" b="1" dirty="0"/>
              <a:t>SB795: </a:t>
            </a:r>
            <a:r>
              <a:rPr lang="en-US" i="0" dirty="0">
                <a:effectLst/>
              </a:rPr>
              <a:t>Wicomico County - Alcoholic Beverages - Cigar Lounge License</a:t>
            </a:r>
            <a:endParaRPr lang="en-US" dirty="0"/>
          </a:p>
        </p:txBody>
      </p:sp>
    </p:spTree>
    <p:extLst>
      <p:ext uri="{BB962C8B-B14F-4D97-AF65-F5344CB8AC3E}">
        <p14:creationId xmlns:p14="http://schemas.microsoft.com/office/powerpoint/2010/main" val="2299937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4018E-139B-FB01-4776-128AEE76382F}"/>
              </a:ext>
            </a:extLst>
          </p:cNvPr>
          <p:cNvSpPr>
            <a:spLocks noGrp="1"/>
          </p:cNvSpPr>
          <p:nvPr>
            <p:ph type="title"/>
          </p:nvPr>
        </p:nvSpPr>
        <p:spPr/>
        <p:txBody>
          <a:bodyPr/>
          <a:lstStyle/>
          <a:p>
            <a:r>
              <a:rPr lang="en-US" b="1" dirty="0">
                <a:solidFill>
                  <a:srgbClr val="FF0000"/>
                </a:solidFill>
              </a:rPr>
              <a:t>HB315/SB817</a:t>
            </a:r>
            <a:r>
              <a:rPr lang="en-US" dirty="0">
                <a:solidFill>
                  <a:srgbClr val="FF0000"/>
                </a:solidFill>
              </a:rPr>
              <a:t>: </a:t>
            </a:r>
            <a:r>
              <a:rPr lang="en-US" i="0" dirty="0">
                <a:solidFill>
                  <a:srgbClr val="FF0000"/>
                </a:solidFill>
                <a:effectLst/>
              </a:rPr>
              <a:t>Multifamily Dwellings - Smoking Policies</a:t>
            </a:r>
            <a:br>
              <a:rPr lang="en-US" i="0" dirty="0">
                <a:solidFill>
                  <a:srgbClr val="FF0000"/>
                </a:solidFill>
                <a:effectLst/>
              </a:rPr>
            </a:br>
            <a:endParaRPr lang="en-US" dirty="0">
              <a:solidFill>
                <a:srgbClr val="FF0000"/>
              </a:solidFill>
            </a:endParaRPr>
          </a:p>
        </p:txBody>
      </p:sp>
      <p:sp>
        <p:nvSpPr>
          <p:cNvPr id="3" name="Content Placeholder 2">
            <a:extLst>
              <a:ext uri="{FF2B5EF4-FFF2-40B4-BE49-F238E27FC236}">
                <a16:creationId xmlns:a16="http://schemas.microsoft.com/office/drawing/2014/main" id="{1A0A03C3-6CE0-96F3-6CED-773DB30DBD59}"/>
              </a:ext>
            </a:extLst>
          </p:cNvPr>
          <p:cNvSpPr>
            <a:spLocks noGrp="1"/>
          </p:cNvSpPr>
          <p:nvPr>
            <p:ph idx="1"/>
          </p:nvPr>
        </p:nvSpPr>
        <p:spPr/>
        <p:txBody>
          <a:bodyPr/>
          <a:lstStyle/>
          <a:p>
            <a:r>
              <a:rPr lang="en-US" sz="1800" dirty="0">
                <a:solidFill>
                  <a:srgbClr val="FF0000"/>
                </a:solidFill>
                <a:effectLst/>
                <a:ea typeface="Times New Roman" panose="02020603050405020304" pitchFamily="18" charset="0"/>
              </a:rPr>
              <a:t>This bill would have mandated all condominium and cooperative housing corporations in Maryland to develop a smoking policy;</a:t>
            </a:r>
          </a:p>
          <a:p>
            <a:r>
              <a:rPr lang="en-US" sz="1800" dirty="0">
                <a:solidFill>
                  <a:srgbClr val="FF0000"/>
                </a:solidFill>
                <a:effectLst/>
                <a:ea typeface="Times New Roman" panose="02020603050405020304" pitchFamily="18" charset="0"/>
              </a:rPr>
              <a:t>The smoking policy would have had to state where smoking is permitted and prohibited on the property, the process to file a complaint for violating the policy, and any consequences for violating the policy. </a:t>
            </a:r>
            <a:endParaRPr lang="en-US" dirty="0">
              <a:solidFill>
                <a:srgbClr val="FF0000"/>
              </a:solidFill>
            </a:endParaRPr>
          </a:p>
        </p:txBody>
      </p:sp>
    </p:spTree>
    <p:extLst>
      <p:ext uri="{BB962C8B-B14F-4D97-AF65-F5344CB8AC3E}">
        <p14:creationId xmlns:p14="http://schemas.microsoft.com/office/powerpoint/2010/main" val="3438657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08F4A-D10A-742A-4094-84D5853F6012}"/>
              </a:ext>
            </a:extLst>
          </p:cNvPr>
          <p:cNvSpPr>
            <a:spLocks noGrp="1"/>
          </p:cNvSpPr>
          <p:nvPr>
            <p:ph type="title"/>
          </p:nvPr>
        </p:nvSpPr>
        <p:spPr/>
        <p:txBody>
          <a:bodyPr>
            <a:normAutofit fontScale="90000"/>
          </a:bodyPr>
          <a:lstStyle/>
          <a:p>
            <a:r>
              <a:rPr lang="en-US" b="1" dirty="0">
                <a:solidFill>
                  <a:srgbClr val="00B050"/>
                </a:solidFill>
              </a:rPr>
              <a:t>HB777/SB541</a:t>
            </a:r>
            <a:r>
              <a:rPr lang="en-US" dirty="0">
                <a:solidFill>
                  <a:srgbClr val="00B050"/>
                </a:solidFill>
              </a:rPr>
              <a:t>: </a:t>
            </a:r>
            <a:r>
              <a:rPr lang="en-US" i="0" dirty="0">
                <a:solidFill>
                  <a:srgbClr val="00B050"/>
                </a:solidFill>
                <a:effectLst/>
              </a:rPr>
              <a:t>Cigarettes - Wholesalers - Disclosure of Information</a:t>
            </a:r>
            <a:br>
              <a:rPr lang="en-US" i="0" dirty="0">
                <a:effectLst/>
              </a:rPr>
            </a:br>
            <a:endParaRPr lang="en-US" dirty="0"/>
          </a:p>
        </p:txBody>
      </p:sp>
      <p:sp>
        <p:nvSpPr>
          <p:cNvPr id="3" name="Content Placeholder 2">
            <a:extLst>
              <a:ext uri="{FF2B5EF4-FFF2-40B4-BE49-F238E27FC236}">
                <a16:creationId xmlns:a16="http://schemas.microsoft.com/office/drawing/2014/main" id="{8EB03444-6BD7-48BA-8AF4-98EB63D45CA9}"/>
              </a:ext>
            </a:extLst>
          </p:cNvPr>
          <p:cNvSpPr>
            <a:spLocks noGrp="1"/>
          </p:cNvSpPr>
          <p:nvPr>
            <p:ph idx="1"/>
          </p:nvPr>
        </p:nvSpPr>
        <p:spPr/>
        <p:txBody>
          <a:bodyPr/>
          <a:lstStyle/>
          <a:p>
            <a:r>
              <a:rPr lang="en-US" sz="1800" dirty="0">
                <a:solidFill>
                  <a:srgbClr val="00B050"/>
                </a:solidFill>
                <a:effectLst/>
                <a:ea typeface="Times New Roman" panose="02020603050405020304" pitchFamily="18" charset="0"/>
              </a:rPr>
              <a:t>Requires all licensed cigarette wholesalers in Maryland to submit complete and accurate information to the Comptroller for compliance purposes; </a:t>
            </a:r>
          </a:p>
          <a:p>
            <a:r>
              <a:rPr lang="en-US" sz="1800" dirty="0">
                <a:solidFill>
                  <a:srgbClr val="00B050"/>
                </a:solidFill>
                <a:ea typeface="Times New Roman" panose="02020603050405020304" pitchFamily="18" charset="0"/>
              </a:rPr>
              <a:t>Gives </a:t>
            </a:r>
            <a:r>
              <a:rPr lang="en-US" sz="1800" dirty="0">
                <a:solidFill>
                  <a:srgbClr val="00B050"/>
                </a:solidFill>
                <a:effectLst/>
                <a:ea typeface="Times New Roman" panose="02020603050405020304" pitchFamily="18" charset="0"/>
              </a:rPr>
              <a:t>the Comptroller the discretion to disclose all reported information to the Attorney General to determine compliance and effectuate enforcement.</a:t>
            </a:r>
            <a:endParaRPr lang="en-US" dirty="0">
              <a:solidFill>
                <a:srgbClr val="00B050"/>
              </a:solidFill>
            </a:endParaRPr>
          </a:p>
        </p:txBody>
      </p:sp>
    </p:spTree>
    <p:extLst>
      <p:ext uri="{BB962C8B-B14F-4D97-AF65-F5344CB8AC3E}">
        <p14:creationId xmlns:p14="http://schemas.microsoft.com/office/powerpoint/2010/main" val="4183899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1F8D7-8348-4F1F-BEFB-3B7348063606}"/>
              </a:ext>
            </a:extLst>
          </p:cNvPr>
          <p:cNvSpPr>
            <a:spLocks noGrp="1"/>
          </p:cNvSpPr>
          <p:nvPr>
            <p:ph type="title"/>
          </p:nvPr>
        </p:nvSpPr>
        <p:spPr/>
        <p:txBody>
          <a:bodyPr/>
          <a:lstStyle/>
          <a:p>
            <a:r>
              <a:rPr lang="en-US" b="1" dirty="0">
                <a:solidFill>
                  <a:srgbClr val="FF0000"/>
                </a:solidFill>
              </a:rPr>
              <a:t>HB1000</a:t>
            </a:r>
            <a:r>
              <a:rPr lang="en-US" dirty="0">
                <a:solidFill>
                  <a:srgbClr val="FF0000"/>
                </a:solidFill>
              </a:rPr>
              <a:t>: </a:t>
            </a:r>
            <a:r>
              <a:rPr lang="en-US" i="0" dirty="0">
                <a:solidFill>
                  <a:srgbClr val="FF0000"/>
                </a:solidFill>
                <a:effectLst/>
              </a:rPr>
              <a:t>Alcohol and Tobacco Commission – Updates</a:t>
            </a:r>
            <a:r>
              <a:rPr lang="en-US" dirty="0">
                <a:solidFill>
                  <a:srgbClr val="FF0000"/>
                </a:solidFill>
              </a:rPr>
              <a:t> </a:t>
            </a:r>
            <a:br>
              <a:rPr lang="en-US" dirty="0"/>
            </a:br>
            <a:endParaRPr lang="en-US" dirty="0"/>
          </a:p>
        </p:txBody>
      </p:sp>
      <p:sp>
        <p:nvSpPr>
          <p:cNvPr id="3" name="Content Placeholder 2">
            <a:extLst>
              <a:ext uri="{FF2B5EF4-FFF2-40B4-BE49-F238E27FC236}">
                <a16:creationId xmlns:a16="http://schemas.microsoft.com/office/drawing/2014/main" id="{46A20D7E-D5E0-B2A4-76A3-214E9002AC7F}"/>
              </a:ext>
            </a:extLst>
          </p:cNvPr>
          <p:cNvSpPr>
            <a:spLocks noGrp="1"/>
          </p:cNvSpPr>
          <p:nvPr>
            <p:ph idx="1"/>
          </p:nvPr>
        </p:nvSpPr>
        <p:spPr/>
        <p:txBody>
          <a:bodyPr/>
          <a:lstStyle/>
          <a:p>
            <a:r>
              <a:rPr lang="en-US" sz="1800" dirty="0">
                <a:solidFill>
                  <a:srgbClr val="FF0000"/>
                </a:solidFill>
                <a:effectLst/>
                <a:ea typeface="Times New Roman" panose="02020603050405020304" pitchFamily="18" charset="0"/>
              </a:rPr>
              <a:t>This bill would have allowed holders of a common carrier permit to ship premium cigars or pipe tobacco from inside or outside of Maryland;</a:t>
            </a:r>
          </a:p>
          <a:p>
            <a:r>
              <a:rPr lang="en-US" sz="1800" dirty="0">
                <a:solidFill>
                  <a:srgbClr val="FF0000"/>
                </a:solidFill>
                <a:effectLst/>
                <a:ea typeface="Times New Roman" panose="02020603050405020304" pitchFamily="18" charset="0"/>
              </a:rPr>
              <a:t>Would have permitted MDH or the ATC to conduct unannounced inspections or searches of a retailer’s premises without a warrant;</a:t>
            </a:r>
          </a:p>
          <a:p>
            <a:r>
              <a:rPr lang="en-US" sz="1800" dirty="0">
                <a:solidFill>
                  <a:srgbClr val="FF0000"/>
                </a:solidFill>
                <a:effectLst/>
                <a:ea typeface="Times New Roman" panose="02020603050405020304" pitchFamily="18" charset="0"/>
              </a:rPr>
              <a:t>Premium cigar or pipe tobacco retailers would not have been subject to product seizure without a warrant</a:t>
            </a:r>
            <a:r>
              <a:rPr lang="en-US" sz="1800" dirty="0">
                <a:effectLst/>
                <a:latin typeface="Times New Roman" panose="02020603050405020304" pitchFamily="18" charset="0"/>
                <a:ea typeface="Times New Roman" panose="02020603050405020304" pitchFamily="18" charset="0"/>
              </a:rPr>
              <a:t>. </a:t>
            </a:r>
            <a:endParaRPr lang="en-US" dirty="0"/>
          </a:p>
        </p:txBody>
      </p:sp>
    </p:spTree>
    <p:extLst>
      <p:ext uri="{BB962C8B-B14F-4D97-AF65-F5344CB8AC3E}">
        <p14:creationId xmlns:p14="http://schemas.microsoft.com/office/powerpoint/2010/main" val="1860354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EFE1C-12F8-2461-4415-CC8DE7A7150B}"/>
              </a:ext>
            </a:extLst>
          </p:cNvPr>
          <p:cNvSpPr>
            <a:spLocks noGrp="1"/>
          </p:cNvSpPr>
          <p:nvPr>
            <p:ph type="title"/>
          </p:nvPr>
        </p:nvSpPr>
        <p:spPr/>
        <p:txBody>
          <a:bodyPr>
            <a:normAutofit fontScale="90000"/>
          </a:bodyPr>
          <a:lstStyle/>
          <a:p>
            <a:r>
              <a:rPr lang="en-US" b="1" dirty="0">
                <a:solidFill>
                  <a:srgbClr val="00B050"/>
                </a:solidFill>
              </a:rPr>
              <a:t>HB321: </a:t>
            </a:r>
            <a:r>
              <a:rPr lang="en-US" i="0" dirty="0">
                <a:solidFill>
                  <a:srgbClr val="00B050"/>
                </a:solidFill>
                <a:effectLst/>
              </a:rPr>
              <a:t>Cigarette Restitution Fund - Payments for Sale and Marketing of Electronic Smoking Devices – Use</a:t>
            </a:r>
            <a:br>
              <a:rPr lang="en-US" dirty="0"/>
            </a:br>
            <a:endParaRPr lang="en-US" dirty="0"/>
          </a:p>
        </p:txBody>
      </p:sp>
      <p:sp>
        <p:nvSpPr>
          <p:cNvPr id="3" name="Content Placeholder 2">
            <a:extLst>
              <a:ext uri="{FF2B5EF4-FFF2-40B4-BE49-F238E27FC236}">
                <a16:creationId xmlns:a16="http://schemas.microsoft.com/office/drawing/2014/main" id="{17BD3039-9CDC-3E31-0A08-FF4558117AD0}"/>
              </a:ext>
            </a:extLst>
          </p:cNvPr>
          <p:cNvSpPr>
            <a:spLocks noGrp="1"/>
          </p:cNvSpPr>
          <p:nvPr>
            <p:ph idx="1"/>
          </p:nvPr>
        </p:nvSpPr>
        <p:spPr/>
        <p:txBody>
          <a:bodyPr/>
          <a:lstStyle/>
          <a:p>
            <a:r>
              <a:rPr lang="en-US" sz="1800" dirty="0">
                <a:solidFill>
                  <a:srgbClr val="00B050"/>
                </a:solidFill>
                <a:effectLst/>
                <a:ea typeface="Times New Roman" panose="02020603050405020304" pitchFamily="18" charset="0"/>
              </a:rPr>
              <a:t>Creates an account within the Cigarette Restitution Fund to collect payments received by the State from any judgment, settlement, or other enforcement action related to the sale and marketing of electronic smoking devices.</a:t>
            </a:r>
          </a:p>
          <a:p>
            <a:r>
              <a:rPr lang="en-US" sz="1800" dirty="0">
                <a:solidFill>
                  <a:srgbClr val="00B050"/>
                </a:solidFill>
                <a:effectLst/>
                <a:ea typeface="Times New Roman" panose="02020603050405020304" pitchFamily="18" charset="0"/>
              </a:rPr>
              <a:t>The money from this separate account may be used to supplement the funding of General Fund-supported programs meant to reduce the use of tobacco products among people below the age of twenty-one. </a:t>
            </a:r>
            <a:endParaRPr lang="en-US" dirty="0">
              <a:solidFill>
                <a:srgbClr val="00B050"/>
              </a:solidFill>
            </a:endParaRPr>
          </a:p>
        </p:txBody>
      </p:sp>
    </p:spTree>
    <p:extLst>
      <p:ext uri="{BB962C8B-B14F-4D97-AF65-F5344CB8AC3E}">
        <p14:creationId xmlns:p14="http://schemas.microsoft.com/office/powerpoint/2010/main" val="2896919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8FC59-DB98-E0D7-490C-E71B41DAC6D0}"/>
              </a:ext>
            </a:extLst>
          </p:cNvPr>
          <p:cNvSpPr>
            <a:spLocks noGrp="1"/>
          </p:cNvSpPr>
          <p:nvPr>
            <p:ph type="title"/>
          </p:nvPr>
        </p:nvSpPr>
        <p:spPr/>
        <p:txBody>
          <a:bodyPr>
            <a:normAutofit fontScale="90000"/>
          </a:bodyPr>
          <a:lstStyle/>
          <a:p>
            <a:r>
              <a:rPr lang="en-US" b="1" dirty="0">
                <a:solidFill>
                  <a:srgbClr val="FF0000"/>
                </a:solidFill>
              </a:rPr>
              <a:t>SB259: </a:t>
            </a:r>
            <a:r>
              <a:rPr lang="en-US" i="0" dirty="0">
                <a:solidFill>
                  <a:srgbClr val="FF0000"/>
                </a:solidFill>
                <a:effectLst/>
              </a:rPr>
              <a:t>Business Regulation - Flavored Tobacco Products - Prohibition </a:t>
            </a:r>
            <a:br>
              <a:rPr lang="en-US" i="0" dirty="0">
                <a:effectLst/>
              </a:rPr>
            </a:br>
            <a:endParaRPr lang="en-US" dirty="0"/>
          </a:p>
        </p:txBody>
      </p:sp>
      <p:sp>
        <p:nvSpPr>
          <p:cNvPr id="3" name="Content Placeholder 2">
            <a:extLst>
              <a:ext uri="{FF2B5EF4-FFF2-40B4-BE49-F238E27FC236}">
                <a16:creationId xmlns:a16="http://schemas.microsoft.com/office/drawing/2014/main" id="{FD61646D-8DBB-CA1C-A8A1-C86024BD2EE7}"/>
              </a:ext>
            </a:extLst>
          </p:cNvPr>
          <p:cNvSpPr>
            <a:spLocks noGrp="1"/>
          </p:cNvSpPr>
          <p:nvPr>
            <p:ph idx="1"/>
          </p:nvPr>
        </p:nvSpPr>
        <p:spPr/>
        <p:txBody>
          <a:bodyPr/>
          <a:lstStyle/>
          <a:p>
            <a:r>
              <a:rPr lang="en-US" sz="1800" dirty="0">
                <a:solidFill>
                  <a:srgbClr val="FF0000"/>
                </a:solidFill>
                <a:effectLst/>
                <a:latin typeface="+mj-lt"/>
                <a:ea typeface="Times New Roman" panose="02020603050405020304" pitchFamily="18" charset="0"/>
              </a:rPr>
              <a:t>This bill would have prohibited the manufacture, sale, and shipment of flavored tobacco products, including menthol, into or within Maryland; </a:t>
            </a:r>
          </a:p>
          <a:p>
            <a:r>
              <a:rPr lang="en-US" sz="1800" dirty="0">
                <a:solidFill>
                  <a:srgbClr val="FF0000"/>
                </a:solidFill>
                <a:effectLst/>
                <a:latin typeface="+mj-lt"/>
                <a:ea typeface="Times New Roman" panose="02020603050405020304" pitchFamily="18" charset="0"/>
              </a:rPr>
              <a:t>Any licensee who violated this bill would have been guilty of a misdemeanor and subject to imprisonment up to 30 days, a fine not exceeding $1,000, or both.</a:t>
            </a:r>
            <a:endParaRPr lang="en-US" dirty="0">
              <a:solidFill>
                <a:srgbClr val="FF0000"/>
              </a:solidFill>
              <a:latin typeface="+mj-lt"/>
            </a:endParaRPr>
          </a:p>
        </p:txBody>
      </p:sp>
    </p:spTree>
    <p:extLst>
      <p:ext uri="{BB962C8B-B14F-4D97-AF65-F5344CB8AC3E}">
        <p14:creationId xmlns:p14="http://schemas.microsoft.com/office/powerpoint/2010/main" val="84833611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093EAA3F8F16B47A753E66737761C97" ma:contentTypeVersion="15" ma:contentTypeDescription="Create a new document." ma:contentTypeScope="" ma:versionID="728d7ca0fe891709b8a28e63fc66d635">
  <xsd:schema xmlns:xsd="http://www.w3.org/2001/XMLSchema" xmlns:xs="http://www.w3.org/2001/XMLSchema" xmlns:p="http://schemas.microsoft.com/office/2006/metadata/properties" xmlns:ns2="9fa23521-5820-46c9-b968-4f4cc61e2276" xmlns:ns3="f06332cb-994b-4a35-97af-1f5b60e13a65" targetNamespace="http://schemas.microsoft.com/office/2006/metadata/properties" ma:root="true" ma:fieldsID="e9c3a25a22a558ed656b5893876d736d" ns2:_="" ns3:_="">
    <xsd:import namespace="9fa23521-5820-46c9-b968-4f4cc61e2276"/>
    <xsd:import namespace="f06332cb-994b-4a35-97af-1f5b60e13a6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a23521-5820-46c9-b968-4f4cc61e22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d37ae30-1c3a-40e1-94c5-05ea5a1665a8"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06332cb-994b-4a35-97af-1f5b60e13a6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23dd9fc3-841d-4ad8-9608-186591a82c35}" ma:internalName="TaxCatchAll" ma:showField="CatchAllData" ma:web="f06332cb-994b-4a35-97af-1f5b60e13a6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fa23521-5820-46c9-b968-4f4cc61e2276">
      <Terms xmlns="http://schemas.microsoft.com/office/infopath/2007/PartnerControls"/>
    </lcf76f155ced4ddcb4097134ff3c332f>
    <TaxCatchAll xmlns="f06332cb-994b-4a35-97af-1f5b60e13a65" xsi:nil="true"/>
  </documentManagement>
</p:properties>
</file>

<file path=customXml/itemProps1.xml><?xml version="1.0" encoding="utf-8"?>
<ds:datastoreItem xmlns:ds="http://schemas.openxmlformats.org/officeDocument/2006/customXml" ds:itemID="{5ABEB174-CFD5-42A0-9B31-B15DC9E91271}"/>
</file>

<file path=customXml/itemProps2.xml><?xml version="1.0" encoding="utf-8"?>
<ds:datastoreItem xmlns:ds="http://schemas.openxmlformats.org/officeDocument/2006/customXml" ds:itemID="{F2554BEA-5989-4B8D-8472-8BDC63D705FD}"/>
</file>

<file path=customXml/itemProps3.xml><?xml version="1.0" encoding="utf-8"?>
<ds:datastoreItem xmlns:ds="http://schemas.openxmlformats.org/officeDocument/2006/customXml" ds:itemID="{E409B25F-902A-4547-BCF3-06D3CF271089}"/>
</file>

<file path=docProps/app.xml><?xml version="1.0" encoding="utf-8"?>
<Properties xmlns="http://schemas.openxmlformats.org/officeDocument/2006/extended-properties" xmlns:vt="http://schemas.openxmlformats.org/officeDocument/2006/docPropsVTypes">
  <TotalTime>2464</TotalTime>
  <Words>806</Words>
  <Application>Microsoft Office PowerPoint</Application>
  <PresentationFormat>Widescreen</PresentationFormat>
  <Paragraphs>73</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Times New Roman</vt:lpstr>
      <vt:lpstr>WordVisi_MSFontService</vt:lpstr>
      <vt:lpstr>1_Office Theme</vt:lpstr>
      <vt:lpstr>Local Tobacco Grantee Meeting</vt:lpstr>
      <vt:lpstr>Tribal Land Acknowledgment</vt:lpstr>
      <vt:lpstr>Agenda</vt:lpstr>
      <vt:lpstr>Legislative Updates</vt:lpstr>
      <vt:lpstr>HB315/SB817: Multifamily Dwellings - Smoking Policies </vt:lpstr>
      <vt:lpstr>HB777/SB541: Cigarettes - Wholesalers - Disclosure of Information </vt:lpstr>
      <vt:lpstr>HB1000: Alcohol and Tobacco Commission – Updates  </vt:lpstr>
      <vt:lpstr>HB321: Cigarette Restitution Fund - Payments for Sale and Marketing of Electronic Smoking Devices – Use </vt:lpstr>
      <vt:lpstr>SB259: Business Regulation - Flavored Tobacco Products - Prohibition  </vt:lpstr>
      <vt:lpstr>SB795: Wicomico County - Alcoholic Beverages - Cigar Lounge License </vt:lpstr>
      <vt:lpstr>PowerPoint Presentation</vt:lpstr>
      <vt:lpstr>Cannabis FAQ</vt:lpstr>
      <vt:lpstr>PowerPoint Presentation</vt:lpstr>
      <vt:lpstr>Announcements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LRC/MDH Law &amp; Policy Updates</dc:title>
  <dc:creator>Torton, Brooke</dc:creator>
  <cp:lastModifiedBy>Torton, Brooke</cp:lastModifiedBy>
  <cp:revision>54</cp:revision>
  <dcterms:created xsi:type="dcterms:W3CDTF">2022-04-05T14:56:59Z</dcterms:created>
  <dcterms:modified xsi:type="dcterms:W3CDTF">2023-04-25T00:34:11Z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0x0101001093EAA3F8F16B47A753E66737761C97</vt:lpwstr>
  </property>
  <property fmtid="{D5CDD505-2E9C-101B-9397-08002B2CF9AE}" pid="3" name="MediaServiceImageTags">
    <vt:lpwstr/>
  </property>
</Properties>
</file>